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4b9f851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4b9f851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4b9f851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4b9f851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4b9f851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4b9f851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4b9f851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4b9f851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4b9f8511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4b9f8511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4b9f8511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4b9f8511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4b9f8511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4b9f8511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4b9f8511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4b9f8511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4b9f8511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4b9f8511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4b9f8511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4b9f8511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04a9bcba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04a9bcba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4b9f8511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4b9f8511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4b9f8511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4b9f8511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4b9f8511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4b9f8511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4b9f8511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4b9f8511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4b9f8511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4b9f8511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4b9f8511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4b9f8511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4b9f8511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4b9f8511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4b9f8511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4b9f8511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4b9f8511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4b9f8511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4b9f8511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4b9f8511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4a9bcbac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4a9bcbac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4b9f8511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4b9f8511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4b9f8511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4b9f8511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4b9f8511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4b9f8511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4b9f8511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4b9f8511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4b9f8511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4b9f8511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4b9f8511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4b9f8511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4b9f8511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4b9f8511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4b9f8511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4b9f8511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4b9f8511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4b9f8511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4b9f8511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4b9f8511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4a9bcbac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4a9bcbac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4b9f8511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4b9f85114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4b9f8511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4b9f8511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4b9f8511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4b9f8511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4b9f8511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4b9f8511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4b9f8511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4b9f8511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4b9f8511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4b9f8511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4b9f8511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4b9f8511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4b9f8511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4b9f8511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4b9f8511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4b9f85114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4b9f8511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4b9f8511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4a9bcbac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4a9bcbac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4b9f8511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4b9f8511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4b9f85114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4b9f85114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4b9f8511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4b9f8511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4b9f85114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4b9f85114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4b9f8511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4b9f85114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4b9f8511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4b9f8511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4b9f8511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4b9f85114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4b9f85114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4b9f85114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4b9f8511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4b9f85114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4b9f85114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4b9f85114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4a9bcbac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4a9bcbac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4b9f85114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4b9f85114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4b9f85114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4b9f85114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4b9f85114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04b9f85114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4b9f85114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4b9f8511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4b9f85114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04b9f85114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4b9f85114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4b9f85114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4b9f85114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4b9f85114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4b9f85114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4b9f85114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4b9f8511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4b9f8511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4b9f8511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4b9f85114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4a9bcbac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4a9bcbac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4b9f85114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4b9f85114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4b9f8511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4b9f85114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4a9bcbac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4a9bcbac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4b9f851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4b9f851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2.DE ecosystem</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1. Introduction - 3 languages</a:t>
            </a:r>
            <a:endParaRPr/>
          </a:p>
        </p:txBody>
      </p:sp>
      <p:pic>
        <p:nvPicPr>
          <p:cNvPr id="111" name="Google Shape;111;p22"/>
          <p:cNvPicPr preferRelativeResize="0"/>
          <p:nvPr/>
        </p:nvPicPr>
        <p:blipFill>
          <a:blip r:embed="rId3">
            <a:alphaModFix/>
          </a:blip>
          <a:stretch>
            <a:fillRect/>
          </a:stretch>
        </p:blipFill>
        <p:spPr>
          <a:xfrm>
            <a:off x="311700" y="1204913"/>
            <a:ext cx="5095875" cy="273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1. Introduction - BI</a:t>
            </a:r>
            <a:endParaRPr/>
          </a:p>
        </p:txBody>
      </p:sp>
      <p:pic>
        <p:nvPicPr>
          <p:cNvPr id="117" name="Google Shape;117;p23"/>
          <p:cNvPicPr preferRelativeResize="0"/>
          <p:nvPr/>
        </p:nvPicPr>
        <p:blipFill>
          <a:blip r:embed="rId3">
            <a:alphaModFix/>
          </a:blip>
          <a:stretch>
            <a:fillRect/>
          </a:stretch>
        </p:blipFill>
        <p:spPr>
          <a:xfrm>
            <a:off x="311700" y="1120200"/>
            <a:ext cx="7043647"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2. Types of data</a:t>
            </a:r>
            <a:endParaRPr b="1"/>
          </a:p>
        </p:txBody>
      </p:sp>
      <p:pic>
        <p:nvPicPr>
          <p:cNvPr id="123" name="Google Shape;123;p24"/>
          <p:cNvPicPr preferRelativeResize="0"/>
          <p:nvPr/>
        </p:nvPicPr>
        <p:blipFill>
          <a:blip r:embed="rId3">
            <a:alphaModFix/>
          </a:blip>
          <a:stretch>
            <a:fillRect/>
          </a:stretch>
        </p:blipFill>
        <p:spPr>
          <a:xfrm>
            <a:off x="1362075" y="1017725"/>
            <a:ext cx="6419850" cy="3381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a:t>
            </a:r>
            <a:endParaRPr/>
          </a:p>
        </p:txBody>
      </p:sp>
      <p:pic>
        <p:nvPicPr>
          <p:cNvPr id="129" name="Google Shape;129;p25"/>
          <p:cNvPicPr preferRelativeResize="0"/>
          <p:nvPr/>
        </p:nvPicPr>
        <p:blipFill>
          <a:blip r:embed="rId3">
            <a:alphaModFix/>
          </a:blip>
          <a:stretch>
            <a:fillRect/>
          </a:stretch>
        </p:blipFill>
        <p:spPr>
          <a:xfrm>
            <a:off x="1409700" y="1120200"/>
            <a:ext cx="6324600" cy="331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 - Structured Data</a:t>
            </a:r>
            <a:endParaRPr/>
          </a:p>
          <a:p>
            <a:pPr indent="0" lvl="0" marL="0" rtl="0" algn="l">
              <a:spcBef>
                <a:spcPts val="0"/>
              </a:spcBef>
              <a:spcAft>
                <a:spcPts val="0"/>
              </a:spcAft>
              <a:buNone/>
            </a:pPr>
            <a:r>
              <a:t/>
            </a:r>
            <a:endParaRPr/>
          </a:p>
        </p:txBody>
      </p:sp>
      <p:pic>
        <p:nvPicPr>
          <p:cNvPr id="135" name="Google Shape;135;p26"/>
          <p:cNvPicPr preferRelativeResize="0"/>
          <p:nvPr/>
        </p:nvPicPr>
        <p:blipFill>
          <a:blip r:embed="rId3">
            <a:alphaModFix/>
          </a:blip>
          <a:stretch>
            <a:fillRect/>
          </a:stretch>
        </p:blipFill>
        <p:spPr>
          <a:xfrm>
            <a:off x="311700" y="1145150"/>
            <a:ext cx="6362700" cy="2447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 - Structured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41" name="Google Shape;141;p27"/>
          <p:cNvPicPr preferRelativeResize="0"/>
          <p:nvPr/>
        </p:nvPicPr>
        <p:blipFill>
          <a:blip r:embed="rId3">
            <a:alphaModFix/>
          </a:blip>
          <a:stretch>
            <a:fillRect/>
          </a:stretch>
        </p:blipFill>
        <p:spPr>
          <a:xfrm>
            <a:off x="311700" y="1132675"/>
            <a:ext cx="5106449" cy="2487575"/>
          </a:xfrm>
          <a:prstGeom prst="rect">
            <a:avLst/>
          </a:prstGeom>
          <a:noFill/>
          <a:ln>
            <a:noFill/>
          </a:ln>
        </p:spPr>
      </p:pic>
      <p:sp>
        <p:nvSpPr>
          <p:cNvPr id="142" name="Google Shape;142;p27"/>
          <p:cNvSpPr txBox="1"/>
          <p:nvPr/>
        </p:nvSpPr>
        <p:spPr>
          <a:xfrm>
            <a:off x="311700" y="3735200"/>
            <a:ext cx="689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Structured data is objective facts and numbers that can be collected, exported, stored, and </a:t>
            </a:r>
            <a:r>
              <a:rPr lang="en" sz="1200">
                <a:solidFill>
                  <a:srgbClr val="1F1F1F"/>
                </a:solidFill>
              </a:rPr>
              <a:t>organized in typical databases.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 - Structured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48" name="Google Shape;148;p28"/>
          <p:cNvPicPr preferRelativeResize="0"/>
          <p:nvPr/>
        </p:nvPicPr>
        <p:blipFill>
          <a:blip r:embed="rId3">
            <a:alphaModFix/>
          </a:blip>
          <a:stretch>
            <a:fillRect/>
          </a:stretch>
        </p:blipFill>
        <p:spPr>
          <a:xfrm>
            <a:off x="311700" y="1170125"/>
            <a:ext cx="5319475" cy="2987125"/>
          </a:xfrm>
          <a:prstGeom prst="rect">
            <a:avLst/>
          </a:prstGeom>
          <a:noFill/>
          <a:ln>
            <a:noFill/>
          </a:ln>
        </p:spPr>
      </p:pic>
      <p:sp>
        <p:nvSpPr>
          <p:cNvPr id="149" name="Google Shape;149;p28"/>
          <p:cNvSpPr txBox="1"/>
          <p:nvPr/>
        </p:nvSpPr>
        <p:spPr>
          <a:xfrm>
            <a:off x="311700" y="4244650"/>
            <a:ext cx="772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Databases and Online Transaction Processing (or OLTP) Systems that focus on business transactions Spreadsheets such as Excel and Google Spreadsheets Online forms Sensors such as Global Positioning Systems (or GPS) and Radio Frequency Identification (or RFID) tags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 - Semi-Structured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55" name="Google Shape;155;p29"/>
          <p:cNvPicPr preferRelativeResize="0"/>
          <p:nvPr/>
        </p:nvPicPr>
        <p:blipFill>
          <a:blip r:embed="rId3">
            <a:alphaModFix/>
          </a:blip>
          <a:stretch>
            <a:fillRect/>
          </a:stretch>
        </p:blipFill>
        <p:spPr>
          <a:xfrm>
            <a:off x="311700" y="1182600"/>
            <a:ext cx="7134225" cy="3171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 - Semi-Structured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61" name="Google Shape;161;p30"/>
          <p:cNvPicPr preferRelativeResize="0"/>
          <p:nvPr/>
        </p:nvPicPr>
        <p:blipFill>
          <a:blip r:embed="rId3">
            <a:alphaModFix/>
          </a:blip>
          <a:stretch>
            <a:fillRect/>
          </a:stretch>
        </p:blipFill>
        <p:spPr>
          <a:xfrm>
            <a:off x="152400" y="1170125"/>
            <a:ext cx="7390114"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 - Semi-Structured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67" name="Google Shape;167;p31"/>
          <p:cNvPicPr preferRelativeResize="0"/>
          <p:nvPr/>
        </p:nvPicPr>
        <p:blipFill>
          <a:blip r:embed="rId3">
            <a:alphaModFix/>
          </a:blip>
          <a:stretch>
            <a:fillRect/>
          </a:stretch>
        </p:blipFill>
        <p:spPr>
          <a:xfrm>
            <a:off x="311700" y="1017725"/>
            <a:ext cx="5393600" cy="2699950"/>
          </a:xfrm>
          <a:prstGeom prst="rect">
            <a:avLst/>
          </a:prstGeom>
          <a:noFill/>
          <a:ln>
            <a:noFill/>
          </a:ln>
        </p:spPr>
      </p:pic>
      <p:sp>
        <p:nvSpPr>
          <p:cNvPr id="168" name="Google Shape;168;p31"/>
          <p:cNvSpPr txBox="1"/>
          <p:nvPr/>
        </p:nvSpPr>
        <p:spPr>
          <a:xfrm>
            <a:off x="311700" y="3895075"/>
            <a:ext cx="85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different sources XML and JSON allow users to define tags and attributes to store data in a hierarchical </a:t>
            </a:r>
            <a:r>
              <a:rPr lang="en" sz="1200">
                <a:solidFill>
                  <a:srgbClr val="1F1F1F"/>
                </a:solidFill>
              </a:rPr>
              <a:t>form and are used widely to store and exchange semi-structured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1. Introduction</a:t>
            </a:r>
            <a:endParaRPr b="1"/>
          </a:p>
        </p:txBody>
      </p:sp>
      <p:pic>
        <p:nvPicPr>
          <p:cNvPr id="60" name="Google Shape;60;p14"/>
          <p:cNvPicPr preferRelativeResize="0"/>
          <p:nvPr/>
        </p:nvPicPr>
        <p:blipFill>
          <a:blip r:embed="rId3">
            <a:alphaModFix/>
          </a:blip>
          <a:stretch>
            <a:fillRect/>
          </a:stretch>
        </p:blipFill>
        <p:spPr>
          <a:xfrm>
            <a:off x="311700" y="1017725"/>
            <a:ext cx="6657975" cy="352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 - Unstructured Data</a:t>
            </a:r>
            <a:endParaRPr/>
          </a:p>
        </p:txBody>
      </p:sp>
      <p:pic>
        <p:nvPicPr>
          <p:cNvPr id="174" name="Google Shape;174;p32"/>
          <p:cNvPicPr preferRelativeResize="0"/>
          <p:nvPr/>
        </p:nvPicPr>
        <p:blipFill>
          <a:blip r:embed="rId3">
            <a:alphaModFix/>
          </a:blip>
          <a:stretch>
            <a:fillRect/>
          </a:stretch>
        </p:blipFill>
        <p:spPr>
          <a:xfrm>
            <a:off x="364625" y="932900"/>
            <a:ext cx="7636575" cy="2987150"/>
          </a:xfrm>
          <a:prstGeom prst="rect">
            <a:avLst/>
          </a:prstGeom>
          <a:noFill/>
          <a:ln>
            <a:noFill/>
          </a:ln>
        </p:spPr>
      </p:pic>
      <p:sp>
        <p:nvSpPr>
          <p:cNvPr id="175" name="Google Shape;175;p32"/>
          <p:cNvSpPr txBox="1"/>
          <p:nvPr/>
        </p:nvSpPr>
        <p:spPr>
          <a:xfrm>
            <a:off x="237200" y="4107325"/>
            <a:ext cx="827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Unstructured data can deal with the heterogeneity of sources and has a variety of business intelligence and analytics applications.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 - Unstructured Data</a:t>
            </a:r>
            <a:endParaRPr/>
          </a:p>
          <a:p>
            <a:pPr indent="0" lvl="0" marL="0" rtl="0" algn="l">
              <a:spcBef>
                <a:spcPts val="0"/>
              </a:spcBef>
              <a:spcAft>
                <a:spcPts val="0"/>
              </a:spcAft>
              <a:buNone/>
            </a:pPr>
            <a:r>
              <a:t/>
            </a:r>
            <a:endParaRPr/>
          </a:p>
        </p:txBody>
      </p:sp>
      <p:pic>
        <p:nvPicPr>
          <p:cNvPr id="181" name="Google Shape;181;p33"/>
          <p:cNvPicPr preferRelativeResize="0"/>
          <p:nvPr/>
        </p:nvPicPr>
        <p:blipFill>
          <a:blip r:embed="rId3">
            <a:alphaModFix/>
          </a:blip>
          <a:stretch>
            <a:fillRect/>
          </a:stretch>
        </p:blipFill>
        <p:spPr>
          <a:xfrm>
            <a:off x="1006888" y="1017725"/>
            <a:ext cx="7130213"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 - Unstructured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87" name="Google Shape;187;p34"/>
          <p:cNvPicPr preferRelativeResize="0"/>
          <p:nvPr/>
        </p:nvPicPr>
        <p:blipFill>
          <a:blip r:embed="rId3">
            <a:alphaModFix/>
          </a:blip>
          <a:stretch>
            <a:fillRect/>
          </a:stretch>
        </p:blipFill>
        <p:spPr>
          <a:xfrm>
            <a:off x="311700" y="1070250"/>
            <a:ext cx="6851249" cy="321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2. Types of data</a:t>
            </a:r>
            <a:endParaRPr/>
          </a:p>
        </p:txBody>
      </p:sp>
      <p:pic>
        <p:nvPicPr>
          <p:cNvPr id="193" name="Google Shape;193;p35"/>
          <p:cNvPicPr preferRelativeResize="0"/>
          <p:nvPr/>
        </p:nvPicPr>
        <p:blipFill>
          <a:blip r:embed="rId3">
            <a:alphaModFix/>
          </a:blip>
          <a:stretch>
            <a:fillRect/>
          </a:stretch>
        </p:blipFill>
        <p:spPr>
          <a:xfrm>
            <a:off x="463988" y="1145150"/>
            <a:ext cx="8216037"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3. Understanding Different Types of File Formats</a:t>
            </a:r>
            <a:endParaRPr b="1"/>
          </a:p>
        </p:txBody>
      </p:sp>
      <p:pic>
        <p:nvPicPr>
          <p:cNvPr id="199" name="Google Shape;199;p36"/>
          <p:cNvPicPr preferRelativeResize="0"/>
          <p:nvPr/>
        </p:nvPicPr>
        <p:blipFill>
          <a:blip r:embed="rId3">
            <a:alphaModFix/>
          </a:blip>
          <a:stretch>
            <a:fillRect/>
          </a:stretch>
        </p:blipFill>
        <p:spPr>
          <a:xfrm>
            <a:off x="311700" y="1017725"/>
            <a:ext cx="8353425" cy="3629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3. Understanding Different Types of File Formats</a:t>
            </a:r>
            <a:endParaRPr b="1"/>
          </a:p>
          <a:p>
            <a:pPr indent="0" lvl="0" marL="0" rtl="0" algn="l">
              <a:spcBef>
                <a:spcPts val="0"/>
              </a:spcBef>
              <a:spcAft>
                <a:spcPts val="0"/>
              </a:spcAft>
              <a:buNone/>
            </a:pPr>
            <a:r>
              <a:t/>
            </a:r>
            <a:endParaRPr/>
          </a:p>
        </p:txBody>
      </p:sp>
      <p:pic>
        <p:nvPicPr>
          <p:cNvPr id="205" name="Google Shape;205;p37"/>
          <p:cNvPicPr preferRelativeResize="0"/>
          <p:nvPr/>
        </p:nvPicPr>
        <p:blipFill>
          <a:blip r:embed="rId3">
            <a:alphaModFix/>
          </a:blip>
          <a:stretch>
            <a:fillRect/>
          </a:stretch>
        </p:blipFill>
        <p:spPr>
          <a:xfrm>
            <a:off x="311700" y="1095225"/>
            <a:ext cx="6076950" cy="3514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3. Delimited text files</a:t>
            </a:r>
            <a:endParaRPr/>
          </a:p>
          <a:p>
            <a:pPr indent="0" lvl="0" marL="0" rtl="0" algn="l">
              <a:spcBef>
                <a:spcPts val="0"/>
              </a:spcBef>
              <a:spcAft>
                <a:spcPts val="0"/>
              </a:spcAft>
              <a:buNone/>
            </a:pPr>
            <a:r>
              <a:t/>
            </a:r>
            <a:endParaRPr/>
          </a:p>
        </p:txBody>
      </p:sp>
      <p:pic>
        <p:nvPicPr>
          <p:cNvPr id="211" name="Google Shape;211;p38"/>
          <p:cNvPicPr preferRelativeResize="0"/>
          <p:nvPr/>
        </p:nvPicPr>
        <p:blipFill>
          <a:blip r:embed="rId3">
            <a:alphaModFix/>
          </a:blip>
          <a:stretch>
            <a:fillRect/>
          </a:stretch>
        </p:blipFill>
        <p:spPr>
          <a:xfrm>
            <a:off x="311700" y="1082700"/>
            <a:ext cx="5181351" cy="2731675"/>
          </a:xfrm>
          <a:prstGeom prst="rect">
            <a:avLst/>
          </a:prstGeom>
          <a:noFill/>
          <a:ln>
            <a:noFill/>
          </a:ln>
        </p:spPr>
      </p:pic>
      <p:sp>
        <p:nvSpPr>
          <p:cNvPr id="212" name="Google Shape;212;p38"/>
          <p:cNvSpPr txBox="1"/>
          <p:nvPr/>
        </p:nvSpPr>
        <p:spPr>
          <a:xfrm>
            <a:off x="214950" y="3879350"/>
            <a:ext cx="871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Any character can be used to separate the values, but most common delimiters are the comma, tab, colon, vertical bar, and space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3. Delimited text files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218" name="Google Shape;218;p39"/>
          <p:cNvPicPr preferRelativeResize="0"/>
          <p:nvPr/>
        </p:nvPicPr>
        <p:blipFill>
          <a:blip r:embed="rId3">
            <a:alphaModFix/>
          </a:blip>
          <a:stretch>
            <a:fillRect/>
          </a:stretch>
        </p:blipFill>
        <p:spPr>
          <a:xfrm>
            <a:off x="311700" y="1107700"/>
            <a:ext cx="5431051" cy="3373600"/>
          </a:xfrm>
          <a:prstGeom prst="rect">
            <a:avLst/>
          </a:prstGeom>
          <a:noFill/>
          <a:ln>
            <a:noFill/>
          </a:ln>
        </p:spPr>
      </p:pic>
      <p:sp>
        <p:nvSpPr>
          <p:cNvPr id="219" name="Google Shape;219;p39"/>
          <p:cNvSpPr txBox="1"/>
          <p:nvPr/>
        </p:nvSpPr>
        <p:spPr>
          <a:xfrm>
            <a:off x="5973000" y="1722825"/>
            <a:ext cx="317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The first row works as a column header, where each column can have a different type of data. For example, a column can be of date type, while another can be a string or integer type </a:t>
            </a:r>
            <a:r>
              <a:rPr lang="en" sz="1200">
                <a:solidFill>
                  <a:srgbClr val="1F1F1F"/>
                </a:solidFill>
                <a:highlight>
                  <a:srgbClr val="EEEEEE"/>
                </a:highlight>
              </a:rPr>
              <a:t>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3. Delimited text files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225" name="Google Shape;225;p40"/>
          <p:cNvPicPr preferRelativeResize="0"/>
          <p:nvPr/>
        </p:nvPicPr>
        <p:blipFill>
          <a:blip r:embed="rId3">
            <a:alphaModFix/>
          </a:blip>
          <a:stretch>
            <a:fillRect/>
          </a:stretch>
        </p:blipFill>
        <p:spPr>
          <a:xfrm>
            <a:off x="397100" y="1017725"/>
            <a:ext cx="6907950" cy="3228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3. XML / XLSX</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231" name="Google Shape;231;p41"/>
          <p:cNvPicPr preferRelativeResize="0"/>
          <p:nvPr/>
        </p:nvPicPr>
        <p:blipFill>
          <a:blip r:embed="rId3">
            <a:alphaModFix/>
          </a:blip>
          <a:stretch>
            <a:fillRect/>
          </a:stretch>
        </p:blipFill>
        <p:spPr>
          <a:xfrm>
            <a:off x="1338400" y="1145175"/>
            <a:ext cx="6340713"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1. Introduction</a:t>
            </a:r>
            <a:endParaRPr b="1"/>
          </a:p>
        </p:txBody>
      </p:sp>
      <p:pic>
        <p:nvPicPr>
          <p:cNvPr id="66" name="Google Shape;66;p15"/>
          <p:cNvPicPr preferRelativeResize="0"/>
          <p:nvPr/>
        </p:nvPicPr>
        <p:blipFill>
          <a:blip r:embed="rId3">
            <a:alphaModFix/>
          </a:blip>
          <a:stretch>
            <a:fillRect/>
          </a:stretch>
        </p:blipFill>
        <p:spPr>
          <a:xfrm>
            <a:off x="311700" y="1070250"/>
            <a:ext cx="6619875" cy="3143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3. XML / .XLSX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7" name="Google Shape;237;p42"/>
          <p:cNvPicPr preferRelativeResize="0"/>
          <p:nvPr/>
        </p:nvPicPr>
        <p:blipFill>
          <a:blip r:embed="rId3">
            <a:alphaModFix/>
          </a:blip>
          <a:stretch>
            <a:fillRect/>
          </a:stretch>
        </p:blipFill>
        <p:spPr>
          <a:xfrm>
            <a:off x="839025" y="1170125"/>
            <a:ext cx="6536779"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3. .XML</a:t>
            </a:r>
            <a:endParaRPr b="1"/>
          </a:p>
        </p:txBody>
      </p:sp>
      <p:pic>
        <p:nvPicPr>
          <p:cNvPr id="243" name="Google Shape;243;p43"/>
          <p:cNvPicPr preferRelativeResize="0"/>
          <p:nvPr/>
        </p:nvPicPr>
        <p:blipFill>
          <a:blip r:embed="rId3">
            <a:alphaModFix/>
          </a:blip>
          <a:stretch>
            <a:fillRect/>
          </a:stretch>
        </p:blipFill>
        <p:spPr>
          <a:xfrm>
            <a:off x="414550" y="1170125"/>
            <a:ext cx="7792447"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3. PDF</a:t>
            </a:r>
            <a:endParaRPr b="1"/>
          </a:p>
          <a:p>
            <a:pPr indent="0" lvl="0" marL="0" rtl="0" algn="l">
              <a:spcBef>
                <a:spcPts val="0"/>
              </a:spcBef>
              <a:spcAft>
                <a:spcPts val="0"/>
              </a:spcAft>
              <a:buNone/>
            </a:pPr>
            <a:r>
              <a:t/>
            </a:r>
            <a:endParaRPr/>
          </a:p>
        </p:txBody>
      </p:sp>
      <p:pic>
        <p:nvPicPr>
          <p:cNvPr id="249" name="Google Shape;249;p44"/>
          <p:cNvPicPr preferRelativeResize="0"/>
          <p:nvPr/>
        </p:nvPicPr>
        <p:blipFill>
          <a:blip r:embed="rId3">
            <a:alphaModFix/>
          </a:blip>
          <a:stretch>
            <a:fillRect/>
          </a:stretch>
        </p:blipFill>
        <p:spPr>
          <a:xfrm>
            <a:off x="311700" y="1157650"/>
            <a:ext cx="7337915"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3. JSON</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255" name="Google Shape;255;p45"/>
          <p:cNvPicPr preferRelativeResize="0"/>
          <p:nvPr/>
        </p:nvPicPr>
        <p:blipFill>
          <a:blip r:embed="rId3">
            <a:alphaModFix/>
          </a:blip>
          <a:stretch>
            <a:fillRect/>
          </a:stretch>
        </p:blipFill>
        <p:spPr>
          <a:xfrm>
            <a:off x="311700" y="1145150"/>
            <a:ext cx="6092700" cy="3152100"/>
          </a:xfrm>
          <a:prstGeom prst="rect">
            <a:avLst/>
          </a:prstGeom>
          <a:noFill/>
          <a:ln>
            <a:noFill/>
          </a:ln>
        </p:spPr>
      </p:pic>
      <p:sp>
        <p:nvSpPr>
          <p:cNvPr id="256" name="Google Shape;256;p45"/>
          <p:cNvSpPr txBox="1"/>
          <p:nvPr/>
        </p:nvSpPr>
        <p:spPr>
          <a:xfrm>
            <a:off x="399500" y="4424675"/>
            <a:ext cx="707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rPr>
              <a:t>as one of the best tools for sharing data of any size and type, even audio and video. </a:t>
            </a:r>
            <a:r>
              <a:rPr lang="en" sz="1200">
                <a:solidFill>
                  <a:srgbClr val="1F1F1F"/>
                </a:solidFill>
                <a:highlight>
                  <a:srgbClr val="FFFFFF"/>
                </a:highlight>
              </a:rPr>
              <a:t>That is one reason, many APIs and Web Services return data as JSON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4. Source of Data</a:t>
            </a:r>
            <a:endParaRPr b="1"/>
          </a:p>
        </p:txBody>
      </p:sp>
      <p:pic>
        <p:nvPicPr>
          <p:cNvPr id="262" name="Google Shape;262;p46"/>
          <p:cNvPicPr preferRelativeResize="0"/>
          <p:nvPr/>
        </p:nvPicPr>
        <p:blipFill>
          <a:blip r:embed="rId3">
            <a:alphaModFix/>
          </a:blip>
          <a:stretch>
            <a:fillRect/>
          </a:stretch>
        </p:blipFill>
        <p:spPr>
          <a:xfrm>
            <a:off x="239775" y="932925"/>
            <a:ext cx="6326924" cy="3114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a:t>
            </a:r>
            <a:endParaRPr b="1"/>
          </a:p>
          <a:p>
            <a:pPr indent="0" lvl="0" marL="0" rtl="0" algn="l">
              <a:spcBef>
                <a:spcPts val="0"/>
              </a:spcBef>
              <a:spcAft>
                <a:spcPts val="0"/>
              </a:spcAft>
              <a:buNone/>
            </a:pPr>
            <a:r>
              <a:t/>
            </a:r>
            <a:endParaRPr/>
          </a:p>
        </p:txBody>
      </p:sp>
      <p:pic>
        <p:nvPicPr>
          <p:cNvPr id="268" name="Google Shape;268;p47"/>
          <p:cNvPicPr preferRelativeResize="0"/>
          <p:nvPr/>
        </p:nvPicPr>
        <p:blipFill>
          <a:blip r:embed="rId3">
            <a:alphaModFix/>
          </a:blip>
          <a:stretch>
            <a:fillRect/>
          </a:stretch>
        </p:blipFill>
        <p:spPr>
          <a:xfrm>
            <a:off x="311700" y="1120175"/>
            <a:ext cx="6764863"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274" name="Google Shape;274;p48"/>
          <p:cNvPicPr preferRelativeResize="0"/>
          <p:nvPr/>
        </p:nvPicPr>
        <p:blipFill>
          <a:blip r:embed="rId3">
            <a:alphaModFix/>
          </a:blip>
          <a:stretch>
            <a:fillRect/>
          </a:stretch>
        </p:blipFill>
        <p:spPr>
          <a:xfrm>
            <a:off x="311700" y="1170125"/>
            <a:ext cx="6569695"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Relational Databases</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280" name="Google Shape;280;p49"/>
          <p:cNvPicPr preferRelativeResize="0"/>
          <p:nvPr/>
        </p:nvPicPr>
        <p:blipFill>
          <a:blip r:embed="rId3">
            <a:alphaModFix/>
          </a:blip>
          <a:stretch>
            <a:fillRect/>
          </a:stretch>
        </p:blipFill>
        <p:spPr>
          <a:xfrm>
            <a:off x="311700" y="1107700"/>
            <a:ext cx="5143899" cy="3004675"/>
          </a:xfrm>
          <a:prstGeom prst="rect">
            <a:avLst/>
          </a:prstGeom>
          <a:noFill/>
          <a:ln>
            <a:noFill/>
          </a:ln>
        </p:spPr>
      </p:pic>
      <p:sp>
        <p:nvSpPr>
          <p:cNvPr id="281" name="Google Shape;281;p49"/>
          <p:cNvSpPr txBox="1"/>
          <p:nvPr/>
        </p:nvSpPr>
        <p:spPr>
          <a:xfrm>
            <a:off x="5705300" y="11077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Typically, organizations have internal applications to support them in managing their day to day </a:t>
            </a:r>
            <a:r>
              <a:rPr lang="en" sz="1200">
                <a:solidFill>
                  <a:srgbClr val="1F1F1F"/>
                </a:solidFill>
                <a:highlight>
                  <a:srgbClr val="EEEEEE"/>
                </a:highlight>
              </a:rPr>
              <a:t>business activities, customer transactions, human resource activities, and their workflows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Relational Databases</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287" name="Google Shape;287;p50"/>
          <p:cNvPicPr preferRelativeResize="0"/>
          <p:nvPr/>
        </p:nvPicPr>
        <p:blipFill>
          <a:blip r:embed="rId3">
            <a:alphaModFix/>
          </a:blip>
          <a:stretch>
            <a:fillRect/>
          </a:stretch>
        </p:blipFill>
        <p:spPr>
          <a:xfrm>
            <a:off x="311700" y="957875"/>
            <a:ext cx="5693200" cy="3261351"/>
          </a:xfrm>
          <a:prstGeom prst="rect">
            <a:avLst/>
          </a:prstGeom>
          <a:noFill/>
          <a:ln>
            <a:noFill/>
          </a:ln>
        </p:spPr>
      </p:pic>
      <p:sp>
        <p:nvSpPr>
          <p:cNvPr id="288" name="Google Shape;288;p50"/>
          <p:cNvSpPr txBox="1"/>
          <p:nvPr/>
        </p:nvSpPr>
        <p:spPr>
          <a:xfrm>
            <a:off x="6679050" y="1310825"/>
            <a:ext cx="2465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These systems use relational databases such as SQL Server, Oracle, MySQL, and IBM DB2, </a:t>
            </a:r>
            <a:r>
              <a:rPr lang="en" sz="1200">
                <a:solidFill>
                  <a:srgbClr val="1F1F1F"/>
                </a:solidFill>
              </a:rPr>
              <a:t>to store data in a structured way.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Relational Databases</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294" name="Google Shape;294;p51"/>
          <p:cNvPicPr preferRelativeResize="0"/>
          <p:nvPr/>
        </p:nvPicPr>
        <p:blipFill>
          <a:blip r:embed="rId3">
            <a:alphaModFix/>
          </a:blip>
          <a:stretch>
            <a:fillRect/>
          </a:stretch>
        </p:blipFill>
        <p:spPr>
          <a:xfrm>
            <a:off x="311700" y="1132675"/>
            <a:ext cx="5643275" cy="3249150"/>
          </a:xfrm>
          <a:prstGeom prst="rect">
            <a:avLst/>
          </a:prstGeom>
          <a:noFill/>
          <a:ln>
            <a:noFill/>
          </a:ln>
        </p:spPr>
      </p:pic>
      <p:sp>
        <p:nvSpPr>
          <p:cNvPr id="295" name="Google Shape;295;p51"/>
          <p:cNvSpPr txBox="1"/>
          <p:nvPr/>
        </p:nvSpPr>
        <p:spPr>
          <a:xfrm>
            <a:off x="5954975" y="1653200"/>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Data stored in databases and data warehouses can be used as a source for analysis. For example, data from a retail transactions system can be used to analyze sales in different </a:t>
            </a:r>
            <a:r>
              <a:rPr lang="en" sz="1200">
                <a:solidFill>
                  <a:srgbClr val="1F1F1F"/>
                </a:solidFill>
              </a:rPr>
              <a:t>regions, and data from a customer relationship management system can be used for making sales </a:t>
            </a:r>
            <a:r>
              <a:rPr lang="en" sz="1200">
                <a:solidFill>
                  <a:srgbClr val="1F1F1F"/>
                </a:solidFill>
                <a:highlight>
                  <a:srgbClr val="FFFFFF"/>
                </a:highlight>
              </a:rPr>
              <a:t>projections.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1. Introduction - Data</a:t>
            </a:r>
            <a:endParaRPr b="1"/>
          </a:p>
          <a:p>
            <a:pPr indent="0" lvl="0" marL="0" rtl="0" algn="l">
              <a:spcBef>
                <a:spcPts val="0"/>
              </a:spcBef>
              <a:spcAft>
                <a:spcPts val="0"/>
              </a:spcAft>
              <a:buNone/>
            </a:pPr>
            <a:r>
              <a:t/>
            </a:r>
            <a:endParaRPr b="1"/>
          </a:p>
        </p:txBody>
      </p:sp>
      <p:pic>
        <p:nvPicPr>
          <p:cNvPr id="72" name="Google Shape;72;p16"/>
          <p:cNvPicPr preferRelativeResize="0"/>
          <p:nvPr/>
        </p:nvPicPr>
        <p:blipFill>
          <a:blip r:embed="rId3">
            <a:alphaModFix/>
          </a:blip>
          <a:stretch>
            <a:fillRect/>
          </a:stretch>
        </p:blipFill>
        <p:spPr>
          <a:xfrm>
            <a:off x="189875" y="981075"/>
            <a:ext cx="7972425" cy="3181350"/>
          </a:xfrm>
          <a:prstGeom prst="rect">
            <a:avLst/>
          </a:prstGeom>
          <a:noFill/>
          <a:ln>
            <a:noFill/>
          </a:ln>
        </p:spPr>
      </p:pic>
      <p:sp>
        <p:nvSpPr>
          <p:cNvPr id="73" name="Google Shape;73;p16"/>
          <p:cNvSpPr txBox="1"/>
          <p:nvPr/>
        </p:nvSpPr>
        <p:spPr>
          <a:xfrm>
            <a:off x="372200" y="4344525"/>
            <a:ext cx="779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1F1F1F"/>
                </a:solidFill>
                <a:highlight>
                  <a:srgbClr val="FFFFFF"/>
                </a:highlight>
              </a:rPr>
              <a:t>For example of Semi-structured</a:t>
            </a:r>
            <a:r>
              <a:rPr lang="en" sz="1200">
                <a:solidFill>
                  <a:srgbClr val="1F1F1F"/>
                </a:solidFill>
                <a:highlight>
                  <a:srgbClr val="FFFFFF"/>
                </a:highlight>
              </a:rPr>
              <a:t>, emails. An email has a mix of structured data, such as the name of the sender and recipient, but also has the contents of the email, which is unstructured data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Relational Databases</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01" name="Google Shape;301;p52"/>
          <p:cNvPicPr preferRelativeResize="0"/>
          <p:nvPr/>
        </p:nvPicPr>
        <p:blipFill>
          <a:blip r:embed="rId3">
            <a:alphaModFix/>
          </a:blip>
          <a:stretch>
            <a:fillRect/>
          </a:stretch>
        </p:blipFill>
        <p:spPr>
          <a:xfrm>
            <a:off x="311700" y="1332425"/>
            <a:ext cx="4666499" cy="2210750"/>
          </a:xfrm>
          <a:prstGeom prst="rect">
            <a:avLst/>
          </a:prstGeom>
          <a:noFill/>
          <a:ln>
            <a:noFill/>
          </a:ln>
        </p:spPr>
      </p:pic>
      <p:sp>
        <p:nvSpPr>
          <p:cNvPr id="302" name="Google Shape;302;p52"/>
          <p:cNvSpPr txBox="1"/>
          <p:nvPr/>
        </p:nvSpPr>
        <p:spPr>
          <a:xfrm>
            <a:off x="311700" y="3695350"/>
            <a:ext cx="65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rPr>
              <a:t>Such data sets are typically made available as flat files, spreadsheet files, or XML documents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Relational Databases - Flat File</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08" name="Google Shape;308;p53"/>
          <p:cNvPicPr preferRelativeResize="0"/>
          <p:nvPr/>
        </p:nvPicPr>
        <p:blipFill>
          <a:blip r:embed="rId3">
            <a:alphaModFix/>
          </a:blip>
          <a:stretch>
            <a:fillRect/>
          </a:stretch>
        </p:blipFill>
        <p:spPr>
          <a:xfrm>
            <a:off x="311700" y="1182600"/>
            <a:ext cx="7333095"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4"/>
          <p:cNvSpPr txBox="1"/>
          <p:nvPr>
            <p:ph type="title"/>
          </p:nvPr>
        </p:nvSpPr>
        <p:spPr>
          <a:xfrm>
            <a:off x="311700" y="22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Relational Databases - Spreadsheet files</a:t>
            </a:r>
            <a:endParaRPr/>
          </a:p>
        </p:txBody>
      </p:sp>
      <p:pic>
        <p:nvPicPr>
          <p:cNvPr id="314" name="Google Shape;314;p54"/>
          <p:cNvPicPr preferRelativeResize="0"/>
          <p:nvPr/>
        </p:nvPicPr>
        <p:blipFill>
          <a:blip r:embed="rId3">
            <a:alphaModFix/>
          </a:blip>
          <a:stretch>
            <a:fillRect/>
          </a:stretch>
        </p:blipFill>
        <p:spPr>
          <a:xfrm>
            <a:off x="311700" y="1189700"/>
            <a:ext cx="5646274" cy="2705375"/>
          </a:xfrm>
          <a:prstGeom prst="rect">
            <a:avLst/>
          </a:prstGeom>
          <a:noFill/>
          <a:ln>
            <a:noFill/>
          </a:ln>
        </p:spPr>
      </p:pic>
      <p:sp>
        <p:nvSpPr>
          <p:cNvPr id="315" name="Google Shape;315;p54"/>
          <p:cNvSpPr txBox="1"/>
          <p:nvPr/>
        </p:nvSpPr>
        <p:spPr>
          <a:xfrm>
            <a:off x="311700" y="4107300"/>
            <a:ext cx="696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Although data in spreadsheets is in plain text, the files can be stored in custom formats and include additional information such as formatting, formulas, etc.</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Relational Databases - XML</a:t>
            </a:r>
            <a:endParaRPr/>
          </a:p>
        </p:txBody>
      </p:sp>
      <p:pic>
        <p:nvPicPr>
          <p:cNvPr id="321" name="Google Shape;321;p55"/>
          <p:cNvPicPr preferRelativeResize="0"/>
          <p:nvPr/>
        </p:nvPicPr>
        <p:blipFill>
          <a:blip r:embed="rId3">
            <a:alphaModFix/>
          </a:blip>
          <a:stretch>
            <a:fillRect/>
          </a:stretch>
        </p:blipFill>
        <p:spPr>
          <a:xfrm>
            <a:off x="311700" y="1244475"/>
            <a:ext cx="6866976" cy="3381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APIs and Web Services</a:t>
            </a:r>
            <a:endParaRPr/>
          </a:p>
          <a:p>
            <a:pPr indent="0" lvl="0" marL="0" rtl="0" algn="l">
              <a:spcBef>
                <a:spcPts val="0"/>
              </a:spcBef>
              <a:spcAft>
                <a:spcPts val="0"/>
              </a:spcAft>
              <a:buNone/>
            </a:pPr>
            <a:r>
              <a:t/>
            </a:r>
            <a:endParaRPr/>
          </a:p>
        </p:txBody>
      </p:sp>
      <p:pic>
        <p:nvPicPr>
          <p:cNvPr id="327" name="Google Shape;327;p56"/>
          <p:cNvPicPr preferRelativeResize="0"/>
          <p:nvPr/>
        </p:nvPicPr>
        <p:blipFill>
          <a:blip r:embed="rId3">
            <a:alphaModFix/>
          </a:blip>
          <a:stretch>
            <a:fillRect/>
          </a:stretch>
        </p:blipFill>
        <p:spPr>
          <a:xfrm>
            <a:off x="311700" y="1120175"/>
            <a:ext cx="5718175" cy="3280075"/>
          </a:xfrm>
          <a:prstGeom prst="rect">
            <a:avLst/>
          </a:prstGeom>
          <a:noFill/>
          <a:ln>
            <a:noFill/>
          </a:ln>
        </p:spPr>
      </p:pic>
      <p:sp>
        <p:nvSpPr>
          <p:cNvPr id="328" name="Google Shape;328;p56"/>
          <p:cNvSpPr txBox="1"/>
          <p:nvPr/>
        </p:nvSpPr>
        <p:spPr>
          <a:xfrm>
            <a:off x="149800" y="4400250"/>
            <a:ext cx="836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EEEEEE"/>
                </a:highlight>
              </a:rPr>
              <a:t>Many data providers and websites provide APIs, or Application Program Interfaces, and Web </a:t>
            </a:r>
            <a:r>
              <a:rPr lang="en" sz="1200">
                <a:solidFill>
                  <a:srgbClr val="1F1F1F"/>
                </a:solidFill>
                <a:highlight>
                  <a:srgbClr val="FFFFFF"/>
                </a:highlight>
              </a:rPr>
              <a:t>Services, which multiple users or applications can interact with and obtain data for processing or analysis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APIs and Web Services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34" name="Google Shape;334;p57"/>
          <p:cNvPicPr preferRelativeResize="0"/>
          <p:nvPr/>
        </p:nvPicPr>
        <p:blipFill>
          <a:blip r:embed="rId3">
            <a:alphaModFix/>
          </a:blip>
          <a:stretch>
            <a:fillRect/>
          </a:stretch>
        </p:blipFill>
        <p:spPr>
          <a:xfrm>
            <a:off x="239800" y="1017725"/>
            <a:ext cx="3230825" cy="2731575"/>
          </a:xfrm>
          <a:prstGeom prst="rect">
            <a:avLst/>
          </a:prstGeom>
          <a:noFill/>
          <a:ln>
            <a:noFill/>
          </a:ln>
        </p:spPr>
      </p:pic>
      <p:sp>
        <p:nvSpPr>
          <p:cNvPr id="335" name="Google Shape;335;p57"/>
          <p:cNvSpPr txBox="1"/>
          <p:nvPr/>
        </p:nvSpPr>
        <p:spPr>
          <a:xfrm>
            <a:off x="162300" y="4023950"/>
            <a:ext cx="823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APIs and Web Services typically listen for incoming requests, which can be in the form of web requests from users or network requests from applications, and return data in plain </a:t>
            </a:r>
            <a:r>
              <a:rPr lang="en" sz="1200">
                <a:solidFill>
                  <a:srgbClr val="1F1F1F"/>
                </a:solidFill>
              </a:rPr>
              <a:t>text, XML, HTML, JSON, or media files.</a:t>
            </a:r>
            <a:endParaRPr/>
          </a:p>
        </p:txBody>
      </p:sp>
      <p:sp>
        <p:nvSpPr>
          <p:cNvPr id="336" name="Google Shape;336;p57"/>
          <p:cNvSpPr/>
          <p:nvPr/>
        </p:nvSpPr>
        <p:spPr>
          <a:xfrm>
            <a:off x="3763950" y="2214913"/>
            <a:ext cx="1036200" cy="33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7"/>
          <p:cNvSpPr txBox="1"/>
          <p:nvPr/>
        </p:nvSpPr>
        <p:spPr>
          <a:xfrm>
            <a:off x="4993700" y="2197225"/>
            <a:ext cx="35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XML, HTML, JSON, Plain text, media files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APIs and Web Services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43" name="Google Shape;343;p58"/>
          <p:cNvPicPr preferRelativeResize="0"/>
          <p:nvPr/>
        </p:nvPicPr>
        <p:blipFill>
          <a:blip r:embed="rId3">
            <a:alphaModFix/>
          </a:blip>
          <a:stretch>
            <a:fillRect/>
          </a:stretch>
        </p:blipFill>
        <p:spPr>
          <a:xfrm>
            <a:off x="311700" y="1157625"/>
            <a:ext cx="7678427"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Web Scraping</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49" name="Google Shape;349;p59"/>
          <p:cNvPicPr preferRelativeResize="0"/>
          <p:nvPr/>
        </p:nvPicPr>
        <p:blipFill>
          <a:blip r:embed="rId3">
            <a:alphaModFix/>
          </a:blip>
          <a:stretch>
            <a:fillRect/>
          </a:stretch>
        </p:blipFill>
        <p:spPr>
          <a:xfrm>
            <a:off x="311700" y="1107700"/>
            <a:ext cx="7358914" cy="3820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Web Scraping</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55" name="Google Shape;355;p60"/>
          <p:cNvPicPr preferRelativeResize="0"/>
          <p:nvPr/>
        </p:nvPicPr>
        <p:blipFill>
          <a:blip r:embed="rId3">
            <a:alphaModFix/>
          </a:blip>
          <a:stretch>
            <a:fillRect/>
          </a:stretch>
        </p:blipFill>
        <p:spPr>
          <a:xfrm>
            <a:off x="311700" y="1182625"/>
            <a:ext cx="7563077" cy="382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Web Scraping</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61" name="Google Shape;361;p61"/>
          <p:cNvPicPr preferRelativeResize="0"/>
          <p:nvPr/>
        </p:nvPicPr>
        <p:blipFill>
          <a:blip r:embed="rId3">
            <a:alphaModFix/>
          </a:blip>
          <a:stretch>
            <a:fillRect/>
          </a:stretch>
        </p:blipFill>
        <p:spPr>
          <a:xfrm>
            <a:off x="311700" y="1170125"/>
            <a:ext cx="7372350" cy="349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1. Introduction - Data</a:t>
            </a:r>
            <a:endParaRPr b="1"/>
          </a:p>
          <a:p>
            <a:pPr indent="0" lvl="0" marL="0" rtl="0" algn="l">
              <a:spcBef>
                <a:spcPts val="0"/>
              </a:spcBef>
              <a:spcAft>
                <a:spcPts val="0"/>
              </a:spcAft>
              <a:buClr>
                <a:schemeClr val="dk1"/>
              </a:buClr>
              <a:buSzPct val="39285"/>
              <a:buFont typeface="Arial"/>
              <a:buNone/>
            </a:pPr>
            <a:r>
              <a:t/>
            </a:r>
            <a:endParaRPr b="1"/>
          </a:p>
          <a:p>
            <a:pPr indent="0" lvl="0" marL="0" rtl="0" algn="l">
              <a:spcBef>
                <a:spcPts val="0"/>
              </a:spcBef>
              <a:spcAft>
                <a:spcPts val="0"/>
              </a:spcAft>
              <a:buNone/>
            </a:pPr>
            <a:r>
              <a:t/>
            </a:r>
            <a:endParaRPr b="1"/>
          </a:p>
        </p:txBody>
      </p:sp>
      <p:pic>
        <p:nvPicPr>
          <p:cNvPr id="79" name="Google Shape;79;p17"/>
          <p:cNvPicPr preferRelativeResize="0"/>
          <p:nvPr/>
        </p:nvPicPr>
        <p:blipFill>
          <a:blip r:embed="rId3">
            <a:alphaModFix/>
          </a:blip>
          <a:stretch>
            <a:fillRect/>
          </a:stretch>
        </p:blipFill>
        <p:spPr>
          <a:xfrm>
            <a:off x="375250" y="1017725"/>
            <a:ext cx="7219950" cy="3314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Data Streams and feeds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67" name="Google Shape;367;p62"/>
          <p:cNvPicPr preferRelativeResize="0"/>
          <p:nvPr/>
        </p:nvPicPr>
        <p:blipFill>
          <a:blip r:embed="rId3">
            <a:alphaModFix/>
          </a:blip>
          <a:stretch>
            <a:fillRect/>
          </a:stretch>
        </p:blipFill>
        <p:spPr>
          <a:xfrm>
            <a:off x="311700" y="1198475"/>
            <a:ext cx="7927250" cy="3705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Data Streams and feeds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73" name="Google Shape;373;p63"/>
          <p:cNvPicPr preferRelativeResize="0"/>
          <p:nvPr/>
        </p:nvPicPr>
        <p:blipFill>
          <a:blip r:embed="rId3">
            <a:alphaModFix/>
          </a:blip>
          <a:stretch>
            <a:fillRect/>
          </a:stretch>
        </p:blipFill>
        <p:spPr>
          <a:xfrm>
            <a:off x="311700" y="1182600"/>
            <a:ext cx="8297789"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Data Streams and feeds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79" name="Google Shape;379;p64"/>
          <p:cNvPicPr preferRelativeResize="0"/>
          <p:nvPr/>
        </p:nvPicPr>
        <p:blipFill>
          <a:blip r:embed="rId3">
            <a:alphaModFix/>
          </a:blip>
          <a:stretch>
            <a:fillRect/>
          </a:stretch>
        </p:blipFill>
        <p:spPr>
          <a:xfrm>
            <a:off x="311700" y="1182600"/>
            <a:ext cx="6961390"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4. Source of Data - Data Streams and feeds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85" name="Google Shape;385;p65"/>
          <p:cNvPicPr preferRelativeResize="0"/>
          <p:nvPr/>
        </p:nvPicPr>
        <p:blipFill>
          <a:blip r:embed="rId3">
            <a:alphaModFix/>
          </a:blip>
          <a:stretch>
            <a:fillRect/>
          </a:stretch>
        </p:blipFill>
        <p:spPr>
          <a:xfrm>
            <a:off x="311699" y="1186000"/>
            <a:ext cx="7207300" cy="3305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5.</a:t>
            </a:r>
            <a:r>
              <a:rPr b="1" lang="en"/>
              <a:t> Languages for Data Professionals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91" name="Google Shape;391;p66"/>
          <p:cNvPicPr preferRelativeResize="0"/>
          <p:nvPr/>
        </p:nvPicPr>
        <p:blipFill>
          <a:blip r:embed="rId3">
            <a:alphaModFix/>
          </a:blip>
          <a:stretch>
            <a:fillRect/>
          </a:stretch>
        </p:blipFill>
        <p:spPr>
          <a:xfrm>
            <a:off x="311700" y="1132675"/>
            <a:ext cx="5431049" cy="2901050"/>
          </a:xfrm>
          <a:prstGeom prst="rect">
            <a:avLst/>
          </a:prstGeom>
          <a:noFill/>
          <a:ln>
            <a:noFill/>
          </a:ln>
        </p:spPr>
      </p:pic>
      <p:sp>
        <p:nvSpPr>
          <p:cNvPr id="392" name="Google Shape;392;p66"/>
          <p:cNvSpPr txBox="1"/>
          <p:nvPr/>
        </p:nvSpPr>
        <p:spPr>
          <a:xfrm>
            <a:off x="311700" y="4033725"/>
            <a:ext cx="731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rPr>
              <a:t>Having proficiency in at least one language in each category is essential for any data </a:t>
            </a:r>
            <a:r>
              <a:rPr lang="en" sz="1200">
                <a:solidFill>
                  <a:srgbClr val="1F1F1F"/>
                </a:solidFill>
                <a:highlight>
                  <a:srgbClr val="EEEEEE"/>
                </a:highlight>
              </a:rPr>
              <a:t>professional</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5. Languages for Data Professionals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398" name="Google Shape;398;p67"/>
          <p:cNvPicPr preferRelativeResize="0"/>
          <p:nvPr/>
        </p:nvPicPr>
        <p:blipFill>
          <a:blip r:embed="rId3">
            <a:alphaModFix/>
          </a:blip>
          <a:stretch>
            <a:fillRect/>
          </a:stretch>
        </p:blipFill>
        <p:spPr>
          <a:xfrm>
            <a:off x="311700" y="1082750"/>
            <a:ext cx="8067675" cy="3457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5. Shell and scripting - Unix / Linux shell</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04" name="Google Shape;404;p68"/>
          <p:cNvPicPr preferRelativeResize="0"/>
          <p:nvPr/>
        </p:nvPicPr>
        <p:blipFill>
          <a:blip r:embed="rId3">
            <a:alphaModFix/>
          </a:blip>
          <a:stretch>
            <a:fillRect/>
          </a:stretch>
        </p:blipFill>
        <p:spPr>
          <a:xfrm>
            <a:off x="311700" y="1170125"/>
            <a:ext cx="6429775" cy="2607325"/>
          </a:xfrm>
          <a:prstGeom prst="rect">
            <a:avLst/>
          </a:prstGeom>
          <a:noFill/>
          <a:ln>
            <a:noFill/>
          </a:ln>
        </p:spPr>
      </p:pic>
      <p:sp>
        <p:nvSpPr>
          <p:cNvPr id="405" name="Google Shape;405;p68"/>
          <p:cNvSpPr txBox="1"/>
          <p:nvPr/>
        </p:nvSpPr>
        <p:spPr>
          <a:xfrm>
            <a:off x="124850" y="4044900"/>
            <a:ext cx="843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It is a series of UNIX commands written in a plain text file to accomplish a specific task. Writing a shell script is fast and easy. It is most useful for repetitive tasks that may be time-consuming to execute by typing </a:t>
            </a:r>
            <a:r>
              <a:rPr lang="en" sz="1200">
                <a:solidFill>
                  <a:srgbClr val="1F1F1F"/>
                </a:solidFill>
              </a:rPr>
              <a:t>one line at a time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5. Shell and scripting - Unix / Linux shell</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11" name="Google Shape;411;p69"/>
          <p:cNvPicPr preferRelativeResize="0"/>
          <p:nvPr/>
        </p:nvPicPr>
        <p:blipFill>
          <a:blip r:embed="rId3">
            <a:alphaModFix/>
          </a:blip>
          <a:stretch>
            <a:fillRect/>
          </a:stretch>
        </p:blipFill>
        <p:spPr>
          <a:xfrm>
            <a:off x="214825" y="1170125"/>
            <a:ext cx="6788300" cy="2937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5. Shell and scripting - Unix / Linux shell</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17" name="Google Shape;417;p70"/>
          <p:cNvPicPr preferRelativeResize="0"/>
          <p:nvPr/>
        </p:nvPicPr>
        <p:blipFill>
          <a:blip r:embed="rId3">
            <a:alphaModFix/>
          </a:blip>
          <a:stretch>
            <a:fillRect/>
          </a:stretch>
        </p:blipFill>
        <p:spPr>
          <a:xfrm>
            <a:off x="311700" y="1151838"/>
            <a:ext cx="5555875" cy="2839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6. Point of views from professionals of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23" name="Google Shape;423;p71"/>
          <p:cNvPicPr preferRelativeResize="0"/>
          <p:nvPr/>
        </p:nvPicPr>
        <p:blipFill>
          <a:blip r:embed="rId3">
            <a:alphaModFix/>
          </a:blip>
          <a:stretch>
            <a:fillRect/>
          </a:stretch>
        </p:blipFill>
        <p:spPr>
          <a:xfrm>
            <a:off x="311700" y="1182625"/>
            <a:ext cx="6747858"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1. Introduction - Data repository</a:t>
            </a:r>
            <a:endParaRPr b="1"/>
          </a:p>
          <a:p>
            <a:pPr indent="0" lvl="0" marL="0" rtl="0" algn="l">
              <a:spcBef>
                <a:spcPts val="0"/>
              </a:spcBef>
              <a:spcAft>
                <a:spcPts val="0"/>
              </a:spcAft>
              <a:buClr>
                <a:schemeClr val="dk1"/>
              </a:buClr>
              <a:buSzPct val="39285"/>
              <a:buFont typeface="Arial"/>
              <a:buNone/>
            </a:pPr>
            <a:r>
              <a:t/>
            </a:r>
            <a:endParaRPr b="1"/>
          </a:p>
          <a:p>
            <a:pPr indent="0" lvl="0" marL="0" rtl="0" algn="l">
              <a:spcBef>
                <a:spcPts val="0"/>
              </a:spcBef>
              <a:spcAft>
                <a:spcPts val="0"/>
              </a:spcAft>
              <a:buNone/>
            </a:pPr>
            <a:r>
              <a:t/>
            </a:r>
            <a:endParaRPr/>
          </a:p>
        </p:txBody>
      </p:sp>
      <p:pic>
        <p:nvPicPr>
          <p:cNvPr id="85" name="Google Shape;85;p18"/>
          <p:cNvPicPr preferRelativeResize="0"/>
          <p:nvPr/>
        </p:nvPicPr>
        <p:blipFill>
          <a:blip r:embed="rId3">
            <a:alphaModFix/>
          </a:blip>
          <a:stretch>
            <a:fillRect/>
          </a:stretch>
        </p:blipFill>
        <p:spPr>
          <a:xfrm>
            <a:off x="311700" y="1017725"/>
            <a:ext cx="6879226" cy="2755500"/>
          </a:xfrm>
          <a:prstGeom prst="rect">
            <a:avLst/>
          </a:prstGeom>
          <a:noFill/>
          <a:ln>
            <a:noFill/>
          </a:ln>
        </p:spPr>
      </p:pic>
      <p:sp>
        <p:nvSpPr>
          <p:cNvPr id="86" name="Google Shape;86;p18"/>
          <p:cNvSpPr txBox="1"/>
          <p:nvPr/>
        </p:nvSpPr>
        <p:spPr>
          <a:xfrm>
            <a:off x="0" y="3632900"/>
            <a:ext cx="253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rPr>
              <a:t>Such as online banking transactions, ATM transactions, and airline bookings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6. Point of views from professionals of Data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b="1"/>
          </a:p>
        </p:txBody>
      </p:sp>
      <p:pic>
        <p:nvPicPr>
          <p:cNvPr id="429" name="Google Shape;429;p72"/>
          <p:cNvPicPr preferRelativeResize="0"/>
          <p:nvPr/>
        </p:nvPicPr>
        <p:blipFill>
          <a:blip r:embed="rId3">
            <a:alphaModFix/>
          </a:blip>
          <a:stretch>
            <a:fillRect/>
          </a:stretch>
        </p:blipFill>
        <p:spPr>
          <a:xfrm>
            <a:off x="311700" y="1170125"/>
            <a:ext cx="7120477" cy="3820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6. Point of views from professionals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35" name="Google Shape;435;p73"/>
          <p:cNvPicPr preferRelativeResize="0"/>
          <p:nvPr/>
        </p:nvPicPr>
        <p:blipFill>
          <a:blip r:embed="rId3">
            <a:alphaModFix/>
          </a:blip>
          <a:stretch>
            <a:fillRect/>
          </a:stretch>
        </p:blipFill>
        <p:spPr>
          <a:xfrm>
            <a:off x="311700" y="1145150"/>
            <a:ext cx="5556756" cy="38209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Quiz</a:t>
            </a:r>
            <a:endParaRPr b="1"/>
          </a:p>
        </p:txBody>
      </p:sp>
      <p:pic>
        <p:nvPicPr>
          <p:cNvPr id="441" name="Google Shape;441;p74"/>
          <p:cNvPicPr preferRelativeResize="0"/>
          <p:nvPr/>
        </p:nvPicPr>
        <p:blipFill>
          <a:blip r:embed="rId3">
            <a:alphaModFix/>
          </a:blip>
          <a:stretch>
            <a:fillRect/>
          </a:stretch>
        </p:blipFill>
        <p:spPr>
          <a:xfrm>
            <a:off x="311700" y="1170125"/>
            <a:ext cx="7557664" cy="3820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None/>
            </a:pPr>
            <a:r>
              <a:t/>
            </a:r>
            <a:endParaRPr/>
          </a:p>
        </p:txBody>
      </p:sp>
      <p:pic>
        <p:nvPicPr>
          <p:cNvPr id="447" name="Google Shape;447;p75"/>
          <p:cNvPicPr preferRelativeResize="0"/>
          <p:nvPr/>
        </p:nvPicPr>
        <p:blipFill>
          <a:blip r:embed="rId3">
            <a:alphaModFix/>
          </a:blip>
          <a:stretch>
            <a:fillRect/>
          </a:stretch>
        </p:blipFill>
        <p:spPr>
          <a:xfrm>
            <a:off x="311700" y="1195100"/>
            <a:ext cx="7924800" cy="3790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53" name="Google Shape;453;p76"/>
          <p:cNvPicPr preferRelativeResize="0"/>
          <p:nvPr/>
        </p:nvPicPr>
        <p:blipFill>
          <a:blip r:embed="rId3">
            <a:alphaModFix/>
          </a:blip>
          <a:stretch>
            <a:fillRect/>
          </a:stretch>
        </p:blipFill>
        <p:spPr>
          <a:xfrm>
            <a:off x="311700" y="1132650"/>
            <a:ext cx="7448550" cy="3648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Quiz</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Quiz</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59" name="Google Shape;459;p77"/>
          <p:cNvPicPr preferRelativeResize="0"/>
          <p:nvPr/>
        </p:nvPicPr>
        <p:blipFill>
          <a:blip r:embed="rId3">
            <a:alphaModFix/>
          </a:blip>
          <a:stretch>
            <a:fillRect/>
          </a:stretch>
        </p:blipFill>
        <p:spPr>
          <a:xfrm>
            <a:off x="152400" y="1170125"/>
            <a:ext cx="7181850" cy="3543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65" name="Google Shape;465;p78"/>
          <p:cNvPicPr preferRelativeResize="0"/>
          <p:nvPr/>
        </p:nvPicPr>
        <p:blipFill>
          <a:blip r:embed="rId3">
            <a:alphaModFix/>
          </a:blip>
          <a:stretch>
            <a:fillRect/>
          </a:stretch>
        </p:blipFill>
        <p:spPr>
          <a:xfrm>
            <a:off x="427050" y="1233488"/>
            <a:ext cx="7448550" cy="2676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Quiz</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Quiz</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71" name="Google Shape;471;p79"/>
          <p:cNvPicPr preferRelativeResize="0"/>
          <p:nvPr/>
        </p:nvPicPr>
        <p:blipFill>
          <a:blip r:embed="rId3">
            <a:alphaModFix/>
          </a:blip>
          <a:stretch>
            <a:fillRect/>
          </a:stretch>
        </p:blipFill>
        <p:spPr>
          <a:xfrm>
            <a:off x="427050" y="1233488"/>
            <a:ext cx="7448550" cy="2676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77" name="Google Shape;477;p80"/>
          <p:cNvPicPr preferRelativeResize="0"/>
          <p:nvPr/>
        </p:nvPicPr>
        <p:blipFill>
          <a:blip r:embed="rId3">
            <a:alphaModFix/>
          </a:blip>
          <a:stretch>
            <a:fillRect/>
          </a:stretch>
        </p:blipFill>
        <p:spPr>
          <a:xfrm>
            <a:off x="311700" y="1145150"/>
            <a:ext cx="6076950" cy="35242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83" name="Google Shape;483;p81"/>
          <p:cNvPicPr preferRelativeResize="0"/>
          <p:nvPr/>
        </p:nvPicPr>
        <p:blipFill>
          <a:blip r:embed="rId3">
            <a:alphaModFix/>
          </a:blip>
          <a:stretch>
            <a:fillRect/>
          </a:stretch>
        </p:blipFill>
        <p:spPr>
          <a:xfrm>
            <a:off x="311700" y="1170125"/>
            <a:ext cx="7515225" cy="344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1. Introduction - Data repository</a:t>
            </a:r>
            <a:endParaRPr b="1"/>
          </a:p>
          <a:p>
            <a:pPr indent="0" lvl="0" marL="0" rtl="0" algn="l">
              <a:spcBef>
                <a:spcPts val="0"/>
              </a:spcBef>
              <a:spcAft>
                <a:spcPts val="0"/>
              </a:spcAft>
              <a:buClr>
                <a:schemeClr val="dk1"/>
              </a:buClr>
              <a:buSzPct val="39285"/>
              <a:buFont typeface="Arial"/>
              <a:buNone/>
            </a:pPr>
            <a:r>
              <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92" name="Google Shape;92;p19"/>
          <p:cNvPicPr preferRelativeResize="0"/>
          <p:nvPr/>
        </p:nvPicPr>
        <p:blipFill>
          <a:blip r:embed="rId3">
            <a:alphaModFix/>
          </a:blip>
          <a:stretch>
            <a:fillRect/>
          </a:stretch>
        </p:blipFill>
        <p:spPr>
          <a:xfrm>
            <a:off x="311700" y="1210075"/>
            <a:ext cx="7967901" cy="33337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89" name="Google Shape;489;p82"/>
          <p:cNvPicPr preferRelativeResize="0"/>
          <p:nvPr/>
        </p:nvPicPr>
        <p:blipFill>
          <a:blip r:embed="rId3">
            <a:alphaModFix/>
          </a:blip>
          <a:stretch>
            <a:fillRect/>
          </a:stretch>
        </p:blipFill>
        <p:spPr>
          <a:xfrm>
            <a:off x="311700" y="1132650"/>
            <a:ext cx="7486650" cy="3571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rPr b="1" lang="en"/>
              <a:t>Quiz</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495" name="Google Shape;495;p83"/>
          <p:cNvPicPr preferRelativeResize="0"/>
          <p:nvPr/>
        </p:nvPicPr>
        <p:blipFill>
          <a:blip r:embed="rId3">
            <a:alphaModFix/>
          </a:blip>
          <a:stretch>
            <a:fillRect/>
          </a:stretch>
        </p:blipFill>
        <p:spPr>
          <a:xfrm>
            <a:off x="311700" y="1170125"/>
            <a:ext cx="8839199" cy="36114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1. Introduction - Data Integration </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98" name="Google Shape;98;p20"/>
          <p:cNvPicPr preferRelativeResize="0"/>
          <p:nvPr/>
        </p:nvPicPr>
        <p:blipFill>
          <a:blip r:embed="rId3">
            <a:alphaModFix/>
          </a:blip>
          <a:stretch>
            <a:fillRect/>
          </a:stretch>
        </p:blipFill>
        <p:spPr>
          <a:xfrm>
            <a:off x="152400" y="1170125"/>
            <a:ext cx="8839200" cy="2946400"/>
          </a:xfrm>
          <a:prstGeom prst="rect">
            <a:avLst/>
          </a:prstGeom>
          <a:noFill/>
          <a:ln>
            <a:noFill/>
          </a:ln>
        </p:spPr>
      </p:pic>
      <p:sp>
        <p:nvSpPr>
          <p:cNvPr id="99" name="Google Shape;99;p20"/>
          <p:cNvSpPr txBox="1"/>
          <p:nvPr/>
        </p:nvSpPr>
        <p:spPr>
          <a:xfrm>
            <a:off x="374525" y="4116525"/>
            <a:ext cx="801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F1F1F"/>
                </a:solidFill>
                <a:highlight>
                  <a:srgbClr val="FFFFFF"/>
                </a:highlight>
              </a:rPr>
              <a:t>Once data from disparate sources has been collated, it needs to be processed, cleansed, and integrated so that it can be accessed via a single interface by users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1. Introduction - Data Pipeline </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05" name="Google Shape;105;p21"/>
          <p:cNvPicPr preferRelativeResize="0"/>
          <p:nvPr/>
        </p:nvPicPr>
        <p:blipFill>
          <a:blip r:embed="rId3">
            <a:alphaModFix/>
          </a:blip>
          <a:stretch>
            <a:fillRect/>
          </a:stretch>
        </p:blipFill>
        <p:spPr>
          <a:xfrm>
            <a:off x="1450775" y="1110175"/>
            <a:ext cx="5905500" cy="304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